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7" r:id="rId2"/>
    <p:sldId id="258" r:id="rId3"/>
    <p:sldId id="259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90" r:id="rId32"/>
    <p:sldId id="291" r:id="rId33"/>
    <p:sldId id="292" r:id="rId34"/>
    <p:sldId id="306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0"/>
    <p:restoredTop sz="94535"/>
  </p:normalViewPr>
  <p:slideViewPr>
    <p:cSldViewPr snapToGrid="0" snapToObjects="1">
      <p:cViewPr varScale="1">
        <p:scale>
          <a:sx n="111" d="100"/>
          <a:sy n="111" d="100"/>
        </p:scale>
        <p:origin x="113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FCCF0-8DD6-1B43-BC14-BDA51526BC23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DD24E-03EB-5E48-B637-3F3BF117C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8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D24E-03EB-5E48-B637-3F3BF117C7D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6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D24E-03EB-5E48-B637-3F3BF117C7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8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7C50-DBB4-134E-AEE1-168025BA5E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FBA1-95A8-8D49-9695-ADAE25204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02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7C50-DBB4-134E-AEE1-168025BA5E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FBA1-95A8-8D49-9695-ADAE25204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57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7C50-DBB4-134E-AEE1-168025BA5E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FBA1-95A8-8D49-9695-ADAE25204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3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7C50-DBB4-134E-AEE1-168025BA5E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FBA1-95A8-8D49-9695-ADAE25204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1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7C50-DBB4-134E-AEE1-168025BA5E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FBA1-95A8-8D49-9695-ADAE25204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8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7C50-DBB4-134E-AEE1-168025BA5E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FBA1-95A8-8D49-9695-ADAE25204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06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7C50-DBB4-134E-AEE1-168025BA5E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FBA1-95A8-8D49-9695-ADAE25204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3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7C50-DBB4-134E-AEE1-168025BA5E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FBA1-95A8-8D49-9695-ADAE25204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91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7C50-DBB4-134E-AEE1-168025BA5E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FBA1-95A8-8D49-9695-ADAE25204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12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7C50-DBB4-134E-AEE1-168025BA5E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FBA1-95A8-8D49-9695-ADAE25204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25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B7C50-DBB4-134E-AEE1-168025BA5E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3FBA1-95A8-8D49-9695-ADAE25204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4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B7C50-DBB4-134E-AEE1-168025BA5EE5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3FBA1-95A8-8D49-9695-ADAE25204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4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1.t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.t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1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895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IFCPC 2011 Nomenclature:</a:t>
            </a:r>
            <a:br>
              <a:rPr lang="en-US" dirty="0" smtClean="0"/>
            </a:br>
            <a:r>
              <a:rPr lang="en-US" dirty="0" smtClean="0"/>
              <a:t>How to use this to grade and report your colposcopic findings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993" y="3926084"/>
            <a:ext cx="8482571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James Bentley</a:t>
            </a:r>
          </a:p>
          <a:p>
            <a:r>
              <a:rPr lang="en-US" dirty="0" smtClean="0"/>
              <a:t>Secretary General IFCPC</a:t>
            </a:r>
          </a:p>
          <a:p>
            <a:r>
              <a:rPr lang="en-US" dirty="0" smtClean="0"/>
              <a:t>Professor Department of Obstetrics and </a:t>
            </a:r>
            <a:r>
              <a:rPr lang="en-US" dirty="0" err="1" smtClean="0"/>
              <a:t>Gynaecology</a:t>
            </a:r>
            <a:endParaRPr lang="en-US" dirty="0"/>
          </a:p>
          <a:p>
            <a:r>
              <a:rPr lang="en-US" dirty="0" smtClean="0"/>
              <a:t>Dalhousie University, Halifax, Canada</a:t>
            </a:r>
            <a:endParaRPr lang="en-US" dirty="0"/>
          </a:p>
        </p:txBody>
      </p:sp>
      <p:pic>
        <p:nvPicPr>
          <p:cNvPr id="4" name="Picture 3" descr="Logo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3" y="309160"/>
            <a:ext cx="2740698" cy="1370349"/>
          </a:xfrm>
          <a:prstGeom prst="rect">
            <a:avLst/>
          </a:prstGeom>
        </p:spPr>
      </p:pic>
      <p:pic>
        <p:nvPicPr>
          <p:cNvPr id="5" name="Picture 4" descr="Dal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798" y="309161"/>
            <a:ext cx="3963712" cy="141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9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Transformation zone type 1</a:t>
            </a:r>
            <a:endParaRPr lang="en-US" dirty="0"/>
          </a:p>
        </p:txBody>
      </p:sp>
      <p:pic>
        <p:nvPicPr>
          <p:cNvPr id="5" name="Picture 4" descr="Logo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488" y="267882"/>
            <a:ext cx="2299512" cy="1149756"/>
          </a:xfrm>
          <a:prstGeom prst="rect">
            <a:avLst/>
          </a:prstGeom>
        </p:spPr>
      </p:pic>
      <p:pic>
        <p:nvPicPr>
          <p:cNvPr id="4" name="Content Placeholder 3" descr="IMG_098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635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Transformation zone type 2</a:t>
            </a:r>
            <a:endParaRPr lang="en-US" dirty="0"/>
          </a:p>
        </p:txBody>
      </p:sp>
      <p:pic>
        <p:nvPicPr>
          <p:cNvPr id="8" name="Content Placeholder 7" descr="IMG_0249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 r="13026"/>
          <a:stretch>
            <a:fillRect/>
          </a:stretch>
        </p:blipFill>
        <p:spPr/>
      </p:pic>
      <p:pic>
        <p:nvPicPr>
          <p:cNvPr id="9" name="Content Placeholder 8" descr="IMG_025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r="7455"/>
          <a:stretch>
            <a:fillRect/>
          </a:stretch>
        </p:blipFill>
        <p:spPr/>
      </p:pic>
      <p:pic>
        <p:nvPicPr>
          <p:cNvPr id="5" name="Picture 4" descr="Logo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488" y="267882"/>
            <a:ext cx="2299512" cy="114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0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3318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Transformation zone type 3</a:t>
            </a:r>
            <a:endParaRPr lang="en-US" dirty="0"/>
          </a:p>
        </p:txBody>
      </p:sp>
      <p:pic>
        <p:nvPicPr>
          <p:cNvPr id="4" name="Content Placeholder 3" descr="IMG_4837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20256"/>
          <a:stretch/>
        </p:blipFill>
        <p:spPr/>
      </p:pic>
      <p:pic>
        <p:nvPicPr>
          <p:cNvPr id="8" name="Content Placeholder 7" descr="IMG_483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r="20256"/>
          <a:stretch>
            <a:fillRect/>
          </a:stretch>
        </p:blipFill>
        <p:spPr/>
      </p:pic>
      <p:pic>
        <p:nvPicPr>
          <p:cNvPr id="5" name="Picture 4" descr="Logo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488" y="267882"/>
            <a:ext cx="2299512" cy="114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4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226371" y="274638"/>
            <a:ext cx="5088829" cy="792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grade </a:t>
            </a:r>
            <a:r>
              <a:rPr lang="en-US" sz="3200" dirty="0"/>
              <a:t>1</a:t>
            </a:r>
            <a:r>
              <a:rPr lang="en-US" sz="3200" dirty="0" smtClean="0"/>
              <a:t>: fine </a:t>
            </a:r>
            <a:r>
              <a:rPr lang="en-US" sz="3200" dirty="0" err="1" smtClean="0"/>
              <a:t>acetowhite</a:t>
            </a:r>
            <a:endParaRPr lang="en-US" sz="3200" dirty="0" smtClean="0"/>
          </a:p>
        </p:txBody>
      </p:sp>
      <p:pic>
        <p:nvPicPr>
          <p:cNvPr id="6" name="Picture 7" descr="SCC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057" y="0"/>
            <a:ext cx="210231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og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52400"/>
            <a:ext cx="1828800" cy="914400"/>
          </a:xfrm>
          <a:prstGeom prst="rect">
            <a:avLst/>
          </a:prstGeom>
        </p:spPr>
      </p:pic>
      <p:pic>
        <p:nvPicPr>
          <p:cNvPr id="9" name="Picture 5" descr="IMG_0927.JPG                                                   000F661AMacintosh HD                   C1715509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1435100"/>
            <a:ext cx="53721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226371" y="274638"/>
            <a:ext cx="5088829" cy="792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grade </a:t>
            </a:r>
            <a:r>
              <a:rPr lang="en-US" sz="3200" dirty="0"/>
              <a:t>1</a:t>
            </a:r>
            <a:r>
              <a:rPr lang="en-US" sz="3200" dirty="0" smtClean="0"/>
              <a:t>: fine mosaic</a:t>
            </a:r>
          </a:p>
        </p:txBody>
      </p:sp>
      <p:pic>
        <p:nvPicPr>
          <p:cNvPr id="6" name="Picture 7" descr="SCC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057" y="0"/>
            <a:ext cx="210231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og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52400"/>
            <a:ext cx="1828800" cy="914400"/>
          </a:xfrm>
          <a:prstGeom prst="rect">
            <a:avLst/>
          </a:prstGeom>
        </p:spPr>
      </p:pic>
      <p:pic>
        <p:nvPicPr>
          <p:cNvPr id="4" name="Picture 3" descr="1386051_8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1106"/>
            <a:ext cx="6051849" cy="579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5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13370" y="152400"/>
            <a:ext cx="6384375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Grade 1 Colposcopic features (minor)</a:t>
            </a:r>
            <a:endParaRPr lang="en-US" sz="3200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71600" y="1676400"/>
            <a:ext cx="3390712" cy="1613708"/>
          </a:xfrm>
        </p:spPr>
        <p:txBody>
          <a:bodyPr/>
          <a:lstStyle/>
          <a:p>
            <a:pPr eaLnBrk="1" hangingPunct="1"/>
            <a:r>
              <a:rPr lang="en-US" sz="1800" dirty="0" smtClean="0"/>
              <a:t>Thin </a:t>
            </a:r>
            <a:r>
              <a:rPr lang="en-US" sz="1800" dirty="0" err="1" smtClean="0"/>
              <a:t>aceto</a:t>
            </a:r>
            <a:r>
              <a:rPr lang="en-US" sz="1800" dirty="0"/>
              <a:t>-</a:t>
            </a:r>
            <a:r>
              <a:rPr lang="en-US" sz="1800" dirty="0" smtClean="0"/>
              <a:t>white epithelium</a:t>
            </a:r>
            <a:endParaRPr lang="en-US" sz="1800" dirty="0"/>
          </a:p>
          <a:p>
            <a:pPr eaLnBrk="1" hangingPunct="1"/>
            <a:r>
              <a:rPr lang="en-US" sz="1800" dirty="0" smtClean="0"/>
              <a:t>Geographic margin</a:t>
            </a:r>
            <a:endParaRPr lang="en-US" sz="1800" dirty="0"/>
          </a:p>
          <a:p>
            <a:pPr eaLnBrk="1" hangingPunct="1"/>
            <a:r>
              <a:rPr lang="en-US" sz="1800" dirty="0" smtClean="0"/>
              <a:t>Fine </a:t>
            </a:r>
            <a:r>
              <a:rPr lang="en-US" sz="1800" dirty="0" err="1" smtClean="0"/>
              <a:t>mosaicism</a:t>
            </a:r>
            <a:endParaRPr lang="en-US" sz="1800" dirty="0"/>
          </a:p>
          <a:p>
            <a:pPr eaLnBrk="1" hangingPunct="1"/>
            <a:r>
              <a:rPr lang="en-US" sz="1800" dirty="0"/>
              <a:t>Satellite lesions</a:t>
            </a:r>
          </a:p>
          <a:p>
            <a:pPr eaLnBrk="1" hangingPunct="1">
              <a:buFontTx/>
              <a:buNone/>
            </a:pPr>
            <a:endParaRPr lang="en-US" sz="2400" dirty="0"/>
          </a:p>
        </p:txBody>
      </p:sp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1" y="1600200"/>
            <a:ext cx="2590800" cy="28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og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52400"/>
            <a:ext cx="1828800" cy="914400"/>
          </a:xfrm>
          <a:prstGeom prst="rect">
            <a:avLst/>
          </a:prstGeom>
        </p:spPr>
      </p:pic>
      <p:pic>
        <p:nvPicPr>
          <p:cNvPr id="3" name="Picture 2" descr="IMG_029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07" y="3290108"/>
            <a:ext cx="5224112" cy="3482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226371" y="274638"/>
            <a:ext cx="5088829" cy="792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Grade 2: dense </a:t>
            </a:r>
            <a:r>
              <a:rPr lang="en-US" sz="3200" dirty="0" err="1" smtClean="0"/>
              <a:t>aceto</a:t>
            </a:r>
            <a:r>
              <a:rPr lang="en-US" sz="3200" dirty="0" smtClean="0"/>
              <a:t>-white</a:t>
            </a:r>
          </a:p>
        </p:txBody>
      </p:sp>
      <p:pic>
        <p:nvPicPr>
          <p:cNvPr id="6" name="Picture 7" descr="SCC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057" y="0"/>
            <a:ext cx="210231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og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52400"/>
            <a:ext cx="1828800" cy="914400"/>
          </a:xfrm>
          <a:prstGeom prst="rect">
            <a:avLst/>
          </a:prstGeom>
        </p:spPr>
      </p:pic>
      <p:pic>
        <p:nvPicPr>
          <p:cNvPr id="5" name="Picture 4" descr="IMG_38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44" y="1359708"/>
            <a:ext cx="7879462" cy="52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2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226371" y="274638"/>
            <a:ext cx="5088829" cy="792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Grade 2: inner border sign</a:t>
            </a:r>
          </a:p>
        </p:txBody>
      </p:sp>
      <p:pic>
        <p:nvPicPr>
          <p:cNvPr id="22531" name="Content Placeholder 3" descr="1378153_10_2 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7623" r="-57623"/>
          <a:stretch>
            <a:fillRect/>
          </a:stretch>
        </p:blipFill>
        <p:spPr>
          <a:xfrm>
            <a:off x="-969164" y="1293670"/>
            <a:ext cx="10927240" cy="5362148"/>
          </a:xfrm>
        </p:spPr>
      </p:pic>
      <p:pic>
        <p:nvPicPr>
          <p:cNvPr id="6" name="Picture 7" descr="SCC-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057" y="0"/>
            <a:ext cx="210231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ogo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52400"/>
            <a:ext cx="1828800" cy="9144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2312207" y="3019377"/>
            <a:ext cx="838624" cy="2276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560450" y="2428915"/>
            <a:ext cx="838624" cy="2276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2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226371" y="274638"/>
            <a:ext cx="5088829" cy="7921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Grade 2 features: inner border sign</a:t>
            </a:r>
          </a:p>
        </p:txBody>
      </p:sp>
      <p:pic>
        <p:nvPicPr>
          <p:cNvPr id="6" name="Picture 7" descr="SCC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057" y="0"/>
            <a:ext cx="210231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Log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52400"/>
            <a:ext cx="1828800" cy="91440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/>
          <a:srcRect t="22260" b="22260"/>
          <a:stretch>
            <a:fillRect/>
          </a:stretch>
        </p:blipFill>
        <p:spPr>
          <a:xfrm>
            <a:off x="442913" y="165417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05583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949914" y="274638"/>
            <a:ext cx="5365286" cy="792162"/>
          </a:xfrm>
        </p:spPr>
        <p:txBody>
          <a:bodyPr/>
          <a:lstStyle/>
          <a:p>
            <a:r>
              <a:rPr lang="en-US" sz="3200" dirty="0" smtClean="0"/>
              <a:t>Grade 2 features: ridge sign</a:t>
            </a:r>
          </a:p>
        </p:txBody>
      </p:sp>
      <p:pic>
        <p:nvPicPr>
          <p:cNvPr id="4" name="Picture 7" descr="SCC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10231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g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52400"/>
            <a:ext cx="18288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333" y="1456833"/>
            <a:ext cx="5778742" cy="43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Dr. Bentley has given lectures </a:t>
            </a:r>
            <a:r>
              <a:rPr lang="en-US" dirty="0" smtClean="0"/>
              <a:t>for </a:t>
            </a:r>
            <a:r>
              <a:rPr lang="en-US" dirty="0"/>
              <a:t>GSK and Merck</a:t>
            </a:r>
          </a:p>
          <a:p>
            <a:pPr>
              <a:spcAft>
                <a:spcPts val="1200"/>
              </a:spcAft>
            </a:pPr>
            <a:r>
              <a:rPr lang="en-US" dirty="0"/>
              <a:t>Dr. Bentley is not an employee of, nor involved in, any investment in GSK or </a:t>
            </a:r>
            <a:r>
              <a:rPr lang="en-US" dirty="0" smtClean="0"/>
              <a:t>Merck</a:t>
            </a:r>
          </a:p>
          <a:p>
            <a:pPr>
              <a:spcAft>
                <a:spcPts val="1200"/>
              </a:spcAft>
            </a:pPr>
            <a:r>
              <a:rPr lang="en-US" dirty="0" err="1" smtClean="0"/>
              <a:t>Dr</a:t>
            </a:r>
            <a:r>
              <a:rPr lang="en-US" dirty="0" smtClean="0"/>
              <a:t> Bentley has done research funded by GSK, Merck and Guided Therapeutics</a:t>
            </a:r>
          </a:p>
          <a:p>
            <a:pPr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60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949914" y="274638"/>
            <a:ext cx="5365286" cy="792162"/>
          </a:xfrm>
        </p:spPr>
        <p:txBody>
          <a:bodyPr/>
          <a:lstStyle/>
          <a:p>
            <a:r>
              <a:rPr lang="en-US" sz="3200" dirty="0" smtClean="0"/>
              <a:t>Grade 2 features: ridge sign</a:t>
            </a:r>
          </a:p>
        </p:txBody>
      </p:sp>
      <p:pic>
        <p:nvPicPr>
          <p:cNvPr id="23555" name="Content Placeholder 5" descr="IMG_644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924" r="-17924"/>
          <a:stretch>
            <a:fillRect/>
          </a:stretch>
        </p:blipFill>
        <p:spPr>
          <a:xfrm>
            <a:off x="76200" y="1447800"/>
            <a:ext cx="9005888" cy="4419600"/>
          </a:xfrm>
        </p:spPr>
      </p:pic>
      <p:pic>
        <p:nvPicPr>
          <p:cNvPr id="4" name="Picture 7" descr="SCC-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10231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go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5240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5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255" y="78564"/>
            <a:ext cx="62484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2011 IFCPC Terminology</a:t>
            </a:r>
            <a:br>
              <a:rPr lang="en-US" sz="3200" dirty="0" smtClean="0"/>
            </a:br>
            <a:r>
              <a:rPr lang="en-US" sz="3200" dirty="0" smtClean="0"/>
              <a:t>accepted Rio July 2011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19286" y="6210124"/>
            <a:ext cx="439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Bornstein J et al. </a:t>
            </a:r>
            <a:r>
              <a:rPr lang="en-US" sz="1400" dirty="0" err="1" smtClean="0"/>
              <a:t>Obstet</a:t>
            </a:r>
            <a:r>
              <a:rPr lang="en-US" sz="1400" dirty="0" smtClean="0"/>
              <a:t> </a:t>
            </a:r>
            <a:r>
              <a:rPr lang="en-US" sz="1400" dirty="0" err="1" smtClean="0"/>
              <a:t>Gynecol</a:t>
            </a:r>
            <a:r>
              <a:rPr lang="en-US" sz="1400" dirty="0" smtClean="0"/>
              <a:t> 2012;120:166-72</a:t>
            </a:r>
          </a:p>
          <a:p>
            <a:r>
              <a:rPr lang="en-US" sz="1400" dirty="0" smtClean="0"/>
              <a:t>http://www.ifcpc.org/documents/nomenclature7-11.pdf</a:t>
            </a:r>
            <a:endParaRPr lang="en-US" sz="1400" dirty="0"/>
          </a:p>
        </p:txBody>
      </p:sp>
      <p:pic>
        <p:nvPicPr>
          <p:cNvPr id="6" name="Picture 5" descr="Logo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80211"/>
            <a:ext cx="1828800" cy="914400"/>
          </a:xfrm>
          <a:prstGeom prst="rect">
            <a:avLst/>
          </a:prstGeom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2951388"/>
              </p:ext>
            </p:extLst>
          </p:nvPr>
        </p:nvGraphicFramePr>
        <p:xfrm>
          <a:off x="404486" y="2165275"/>
          <a:ext cx="8229600" cy="2423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4415"/>
                <a:gridCol w="1545004"/>
                <a:gridCol w="2657930"/>
                <a:gridCol w="2572251"/>
              </a:tblGrid>
              <a:tr h="1112520"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Abnormal colposcopic findings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Suspicious for invasion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smtClean="0"/>
                        <a:t>Atypical vessels</a:t>
                      </a:r>
                    </a:p>
                    <a:p>
                      <a:r>
                        <a:rPr lang="en-US" sz="1600" dirty="0" smtClean="0"/>
                        <a:t>Additional</a:t>
                      </a:r>
                      <a:r>
                        <a:rPr lang="en-US" sz="1600" baseline="0" dirty="0" smtClean="0"/>
                        <a:t> signs: Fragile vessels, Irregular surface, </a:t>
                      </a:r>
                      <a:r>
                        <a:rPr lang="en-US" sz="1600" baseline="0" dirty="0" err="1" smtClean="0"/>
                        <a:t>Exophytic</a:t>
                      </a:r>
                      <a:r>
                        <a:rPr lang="en-US" sz="1600" baseline="0" dirty="0" smtClean="0"/>
                        <a:t> lesion, Necrosis, Ulceration (necrotic), tumor/ gross neoplasm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41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Miscellaneous findings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Congenital T-zone</a:t>
                      </a:r>
                    </a:p>
                    <a:p>
                      <a:r>
                        <a:rPr lang="en-US" sz="1600" dirty="0" err="1" smtClean="0"/>
                        <a:t>Condyloma</a:t>
                      </a:r>
                      <a:r>
                        <a:rPr lang="en-US" sz="1600" dirty="0" smtClean="0"/>
                        <a:t>,</a:t>
                      </a:r>
                    </a:p>
                    <a:p>
                      <a:r>
                        <a:rPr lang="en-US" sz="1600" dirty="0" smtClean="0"/>
                        <a:t>Polyp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Ectocervical</a:t>
                      </a:r>
                      <a:r>
                        <a:rPr lang="en-US" sz="1600" baseline="0" dirty="0" smtClean="0"/>
                        <a:t>/ endocervical)</a:t>
                      </a:r>
                    </a:p>
                    <a:p>
                      <a:r>
                        <a:rPr lang="en-US" sz="1600" baseline="0" dirty="0" smtClean="0"/>
                        <a:t>Inflammation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Stenosis</a:t>
                      </a:r>
                      <a:r>
                        <a:rPr lang="en-US" sz="1600" dirty="0" smtClean="0"/>
                        <a:t>,</a:t>
                      </a:r>
                    </a:p>
                    <a:p>
                      <a:r>
                        <a:rPr lang="en-US" sz="1600" dirty="0" smtClean="0"/>
                        <a:t>Congenital anomaly,</a:t>
                      </a:r>
                    </a:p>
                    <a:p>
                      <a:r>
                        <a:rPr lang="en-US" sz="1600" dirty="0" smtClean="0"/>
                        <a:t>Post treatment consequence</a:t>
                      </a:r>
                    </a:p>
                    <a:p>
                      <a:r>
                        <a:rPr lang="en-US" sz="1600" dirty="0" smtClean="0"/>
                        <a:t>Endometriosis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949914" y="274638"/>
            <a:ext cx="5365286" cy="792162"/>
          </a:xfrm>
        </p:spPr>
        <p:txBody>
          <a:bodyPr/>
          <a:lstStyle/>
          <a:p>
            <a:r>
              <a:rPr lang="en-US" sz="3200" dirty="0" smtClean="0"/>
              <a:t>Suspicious for invasion</a:t>
            </a:r>
          </a:p>
        </p:txBody>
      </p:sp>
      <p:pic>
        <p:nvPicPr>
          <p:cNvPr id="4" name="Picture 7" descr="SCC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10231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g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52400"/>
            <a:ext cx="1828800" cy="914400"/>
          </a:xfrm>
          <a:prstGeom prst="rect">
            <a:avLst/>
          </a:prstGeom>
        </p:spPr>
      </p:pic>
      <p:pic>
        <p:nvPicPr>
          <p:cNvPr id="3" name="Content Placeholder 2" descr="467341_7 2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949914" y="274638"/>
            <a:ext cx="5365286" cy="7921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Congenital transformation zone</a:t>
            </a:r>
          </a:p>
        </p:txBody>
      </p:sp>
      <p:pic>
        <p:nvPicPr>
          <p:cNvPr id="4" name="Picture 7" descr="SCC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10231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og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52400"/>
            <a:ext cx="1828800" cy="914400"/>
          </a:xfrm>
          <a:prstGeom prst="rect">
            <a:avLst/>
          </a:prstGeom>
        </p:spPr>
      </p:pic>
      <p:pic>
        <p:nvPicPr>
          <p:cNvPr id="6" name="Content Placeholder 5" descr="IMG_0814 2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3" t="805" r="19523" b="138"/>
          <a:stretch/>
        </p:blipFill>
        <p:spPr>
          <a:xfrm>
            <a:off x="418505" y="1529611"/>
            <a:ext cx="3968595" cy="3982763"/>
          </a:xfrm>
        </p:spPr>
      </p:pic>
      <p:pic>
        <p:nvPicPr>
          <p:cNvPr id="8" name="Picture 7" descr="IMG_0823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088" y="1529611"/>
            <a:ext cx="6065537" cy="404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3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145" y="107812"/>
            <a:ext cx="62484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2011 IFCPC Terminology</a:t>
            </a:r>
            <a:br>
              <a:rPr lang="en-US" sz="3200" dirty="0" smtClean="0"/>
            </a:br>
            <a:r>
              <a:rPr lang="en-US" sz="3200" dirty="0" smtClean="0"/>
              <a:t>accepted Rio July 2011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19286" y="6210124"/>
            <a:ext cx="439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Bornstein J et al. </a:t>
            </a:r>
            <a:r>
              <a:rPr lang="en-US" sz="1400" dirty="0" err="1"/>
              <a:t>Obstet</a:t>
            </a:r>
            <a:r>
              <a:rPr lang="en-US" sz="1400" dirty="0"/>
              <a:t> </a:t>
            </a:r>
            <a:r>
              <a:rPr lang="en-US" sz="1400" dirty="0" err="1"/>
              <a:t>Gynecol</a:t>
            </a:r>
            <a:r>
              <a:rPr lang="en-US" sz="1400" dirty="0"/>
              <a:t> 2012;120:166-72</a:t>
            </a:r>
          </a:p>
          <a:p>
            <a:r>
              <a:rPr lang="en-US" sz="1400" dirty="0" smtClean="0"/>
              <a:t>http://www.ifcpc.org/documents/nomenclature7-11.pdf</a:t>
            </a:r>
            <a:endParaRPr lang="en-US" sz="1400" dirty="0"/>
          </a:p>
        </p:txBody>
      </p:sp>
      <p:pic>
        <p:nvPicPr>
          <p:cNvPr id="6" name="Picture 5" descr="Logo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67882"/>
            <a:ext cx="1828800" cy="914400"/>
          </a:xfrm>
          <a:prstGeom prst="rect">
            <a:avLst/>
          </a:prstGeom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0037485"/>
              </p:ext>
            </p:extLst>
          </p:nvPr>
        </p:nvGraphicFramePr>
        <p:xfrm>
          <a:off x="457200" y="1807918"/>
          <a:ext cx="7922481" cy="27887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06632"/>
                <a:gridCol w="6115849"/>
              </a:tblGrid>
              <a:tr h="868477">
                <a:tc>
                  <a:txBody>
                    <a:bodyPr/>
                    <a:lstStyle/>
                    <a:p>
                      <a:r>
                        <a:rPr lang="en-US" dirty="0" smtClean="0"/>
                        <a:t>Excision treatment types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Excision type 1,2,3</a:t>
                      </a:r>
                      <a:endParaRPr lang="en-US" sz="1800" dirty="0"/>
                    </a:p>
                  </a:txBody>
                  <a:tcPr/>
                </a:tc>
              </a:tr>
              <a:tr h="529795"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Excision specimen</a:t>
                      </a:r>
                    </a:p>
                    <a:p>
                      <a:r>
                        <a:rPr lang="en-US" dirty="0" smtClean="0"/>
                        <a:t>Dimensions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Length</a:t>
                      </a:r>
                      <a:r>
                        <a:rPr lang="en-US" dirty="0" smtClean="0"/>
                        <a:t>- the distance from the distal/external margin to the proximal/internal margin</a:t>
                      </a:r>
                      <a:endParaRPr lang="en-US" dirty="0"/>
                    </a:p>
                  </a:txBody>
                  <a:tcPr/>
                </a:tc>
              </a:tr>
              <a:tr h="529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Thickness</a:t>
                      </a:r>
                      <a:r>
                        <a:rPr lang="en-US" dirty="0" smtClean="0"/>
                        <a:t>- the distance from the </a:t>
                      </a:r>
                      <a:r>
                        <a:rPr lang="en-US" dirty="0" err="1" smtClean="0"/>
                        <a:t>stromal</a:t>
                      </a:r>
                      <a:r>
                        <a:rPr lang="en-US" dirty="0" smtClean="0"/>
                        <a:t> margin to the surface of the excised specimen</a:t>
                      </a:r>
                      <a:endParaRPr lang="en-US" dirty="0"/>
                    </a:p>
                  </a:txBody>
                  <a:tcPr/>
                </a:tc>
              </a:tr>
              <a:tr h="5297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Circumference</a:t>
                      </a:r>
                      <a:r>
                        <a:rPr lang="en-US" dirty="0" smtClean="0"/>
                        <a:t> (optional)-</a:t>
                      </a:r>
                      <a:r>
                        <a:rPr lang="en-US" baseline="0" dirty="0" smtClean="0"/>
                        <a:t> the perimeter of the excised specimen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92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Excision Treatment type</a:t>
            </a:r>
            <a:endParaRPr lang="en-US" dirty="0"/>
          </a:p>
        </p:txBody>
      </p:sp>
      <p:pic>
        <p:nvPicPr>
          <p:cNvPr id="4" name="Content Placeholder 3" descr="cervix2.pdf"/>
          <p:cNvPicPr>
            <a:picLocks noGrp="1" noChangeAspect="1"/>
          </p:cNvPicPr>
          <p:nvPr>
            <p:ph idx="1"/>
          </p:nvPr>
        </p:nvPicPr>
        <p:blipFill>
          <a:blip r:embed="rId2"/>
          <a:srcRect l="-67655" r="-67655"/>
          <a:stretch>
            <a:fillRect/>
          </a:stretch>
        </p:blipFill>
        <p:spPr>
          <a:xfrm>
            <a:off x="-2900542" y="996169"/>
            <a:ext cx="14883975" cy="8185613"/>
          </a:xfrm>
        </p:spPr>
      </p:pic>
      <p:pic>
        <p:nvPicPr>
          <p:cNvPr id="5" name="Picture 4" descr="Log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488" y="267882"/>
            <a:ext cx="2299512" cy="1149756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>
            <a:off x="2079385" y="3536399"/>
            <a:ext cx="1020553" cy="160636"/>
          </a:xfrm>
          <a:custGeom>
            <a:avLst/>
            <a:gdLst>
              <a:gd name="connsiteX0" fmla="*/ 0 w 1020553"/>
              <a:gd name="connsiteY0" fmla="*/ 281136 h 292346"/>
              <a:gd name="connsiteX1" fmla="*/ 149416 w 1020553"/>
              <a:gd name="connsiteY1" fmla="*/ 81902 h 292346"/>
              <a:gd name="connsiteX2" fmla="*/ 361090 w 1020553"/>
              <a:gd name="connsiteY2" fmla="*/ 7189 h 292346"/>
              <a:gd name="connsiteX3" fmla="*/ 547861 w 1020553"/>
              <a:gd name="connsiteY3" fmla="*/ 7189 h 292346"/>
              <a:gd name="connsiteX4" fmla="*/ 722181 w 1020553"/>
              <a:gd name="connsiteY4" fmla="*/ 44546 h 292346"/>
              <a:gd name="connsiteX5" fmla="*/ 846695 w 1020553"/>
              <a:gd name="connsiteY5" fmla="*/ 81902 h 292346"/>
              <a:gd name="connsiteX6" fmla="*/ 1008563 w 1020553"/>
              <a:gd name="connsiteY6" fmla="*/ 281136 h 292346"/>
              <a:gd name="connsiteX7" fmla="*/ 1008563 w 1020553"/>
              <a:gd name="connsiteY7" fmla="*/ 268684 h 292346"/>
              <a:gd name="connsiteX8" fmla="*/ 1008563 w 1020553"/>
              <a:gd name="connsiteY8" fmla="*/ 281136 h 29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0553" h="292346">
                <a:moveTo>
                  <a:pt x="0" y="281136"/>
                </a:moveTo>
                <a:cubicBezTo>
                  <a:pt x="44617" y="204348"/>
                  <a:pt x="89234" y="127560"/>
                  <a:pt x="149416" y="81902"/>
                </a:cubicBezTo>
                <a:cubicBezTo>
                  <a:pt x="209598" y="36244"/>
                  <a:pt x="294682" y="19641"/>
                  <a:pt x="361090" y="7189"/>
                </a:cubicBezTo>
                <a:cubicBezTo>
                  <a:pt x="427498" y="-5263"/>
                  <a:pt x="487679" y="963"/>
                  <a:pt x="547861" y="7189"/>
                </a:cubicBezTo>
                <a:cubicBezTo>
                  <a:pt x="608043" y="13415"/>
                  <a:pt x="672375" y="32094"/>
                  <a:pt x="722181" y="44546"/>
                </a:cubicBezTo>
                <a:cubicBezTo>
                  <a:pt x="771987" y="56998"/>
                  <a:pt x="798965" y="42470"/>
                  <a:pt x="846695" y="81902"/>
                </a:cubicBezTo>
                <a:cubicBezTo>
                  <a:pt x="894425" y="121334"/>
                  <a:pt x="981585" y="250006"/>
                  <a:pt x="1008563" y="281136"/>
                </a:cubicBezTo>
                <a:cubicBezTo>
                  <a:pt x="1035541" y="312266"/>
                  <a:pt x="1008563" y="268684"/>
                  <a:pt x="1008563" y="268684"/>
                </a:cubicBezTo>
                <a:lnTo>
                  <a:pt x="1008563" y="281136"/>
                </a:ln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999885" y="3287357"/>
            <a:ext cx="1020553" cy="409678"/>
          </a:xfrm>
          <a:custGeom>
            <a:avLst/>
            <a:gdLst>
              <a:gd name="connsiteX0" fmla="*/ 0 w 1020553"/>
              <a:gd name="connsiteY0" fmla="*/ 281136 h 292346"/>
              <a:gd name="connsiteX1" fmla="*/ 149416 w 1020553"/>
              <a:gd name="connsiteY1" fmla="*/ 81902 h 292346"/>
              <a:gd name="connsiteX2" fmla="*/ 361090 w 1020553"/>
              <a:gd name="connsiteY2" fmla="*/ 7189 h 292346"/>
              <a:gd name="connsiteX3" fmla="*/ 547861 w 1020553"/>
              <a:gd name="connsiteY3" fmla="*/ 7189 h 292346"/>
              <a:gd name="connsiteX4" fmla="*/ 722181 w 1020553"/>
              <a:gd name="connsiteY4" fmla="*/ 44546 h 292346"/>
              <a:gd name="connsiteX5" fmla="*/ 846695 w 1020553"/>
              <a:gd name="connsiteY5" fmla="*/ 81902 h 292346"/>
              <a:gd name="connsiteX6" fmla="*/ 1008563 w 1020553"/>
              <a:gd name="connsiteY6" fmla="*/ 281136 h 292346"/>
              <a:gd name="connsiteX7" fmla="*/ 1008563 w 1020553"/>
              <a:gd name="connsiteY7" fmla="*/ 268684 h 292346"/>
              <a:gd name="connsiteX8" fmla="*/ 1008563 w 1020553"/>
              <a:gd name="connsiteY8" fmla="*/ 281136 h 29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0553" h="292346">
                <a:moveTo>
                  <a:pt x="0" y="281136"/>
                </a:moveTo>
                <a:cubicBezTo>
                  <a:pt x="44617" y="204348"/>
                  <a:pt x="89234" y="127560"/>
                  <a:pt x="149416" y="81902"/>
                </a:cubicBezTo>
                <a:cubicBezTo>
                  <a:pt x="209598" y="36244"/>
                  <a:pt x="294682" y="19641"/>
                  <a:pt x="361090" y="7189"/>
                </a:cubicBezTo>
                <a:cubicBezTo>
                  <a:pt x="427498" y="-5263"/>
                  <a:pt x="487679" y="963"/>
                  <a:pt x="547861" y="7189"/>
                </a:cubicBezTo>
                <a:cubicBezTo>
                  <a:pt x="608043" y="13415"/>
                  <a:pt x="672375" y="32094"/>
                  <a:pt x="722181" y="44546"/>
                </a:cubicBezTo>
                <a:cubicBezTo>
                  <a:pt x="771987" y="56998"/>
                  <a:pt x="798965" y="42470"/>
                  <a:pt x="846695" y="81902"/>
                </a:cubicBezTo>
                <a:cubicBezTo>
                  <a:pt x="894425" y="121334"/>
                  <a:pt x="981585" y="250006"/>
                  <a:pt x="1008563" y="281136"/>
                </a:cubicBezTo>
                <a:cubicBezTo>
                  <a:pt x="1035541" y="312266"/>
                  <a:pt x="1008563" y="268684"/>
                  <a:pt x="1008563" y="268684"/>
                </a:cubicBezTo>
                <a:lnTo>
                  <a:pt x="1008563" y="281136"/>
                </a:ln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979657" y="2814177"/>
            <a:ext cx="1020553" cy="898284"/>
          </a:xfrm>
          <a:custGeom>
            <a:avLst/>
            <a:gdLst>
              <a:gd name="connsiteX0" fmla="*/ 0 w 1020553"/>
              <a:gd name="connsiteY0" fmla="*/ 281136 h 292346"/>
              <a:gd name="connsiteX1" fmla="*/ 149416 w 1020553"/>
              <a:gd name="connsiteY1" fmla="*/ 81902 h 292346"/>
              <a:gd name="connsiteX2" fmla="*/ 361090 w 1020553"/>
              <a:gd name="connsiteY2" fmla="*/ 7189 h 292346"/>
              <a:gd name="connsiteX3" fmla="*/ 547861 w 1020553"/>
              <a:gd name="connsiteY3" fmla="*/ 7189 h 292346"/>
              <a:gd name="connsiteX4" fmla="*/ 722181 w 1020553"/>
              <a:gd name="connsiteY4" fmla="*/ 44546 h 292346"/>
              <a:gd name="connsiteX5" fmla="*/ 846695 w 1020553"/>
              <a:gd name="connsiteY5" fmla="*/ 81902 h 292346"/>
              <a:gd name="connsiteX6" fmla="*/ 1008563 w 1020553"/>
              <a:gd name="connsiteY6" fmla="*/ 281136 h 292346"/>
              <a:gd name="connsiteX7" fmla="*/ 1008563 w 1020553"/>
              <a:gd name="connsiteY7" fmla="*/ 268684 h 292346"/>
              <a:gd name="connsiteX8" fmla="*/ 1008563 w 1020553"/>
              <a:gd name="connsiteY8" fmla="*/ 281136 h 29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0553" h="292346">
                <a:moveTo>
                  <a:pt x="0" y="281136"/>
                </a:moveTo>
                <a:cubicBezTo>
                  <a:pt x="44617" y="204348"/>
                  <a:pt x="89234" y="127560"/>
                  <a:pt x="149416" y="81902"/>
                </a:cubicBezTo>
                <a:cubicBezTo>
                  <a:pt x="209598" y="36244"/>
                  <a:pt x="294682" y="19641"/>
                  <a:pt x="361090" y="7189"/>
                </a:cubicBezTo>
                <a:cubicBezTo>
                  <a:pt x="427498" y="-5263"/>
                  <a:pt x="487679" y="963"/>
                  <a:pt x="547861" y="7189"/>
                </a:cubicBezTo>
                <a:cubicBezTo>
                  <a:pt x="608043" y="13415"/>
                  <a:pt x="672375" y="32094"/>
                  <a:pt x="722181" y="44546"/>
                </a:cubicBezTo>
                <a:cubicBezTo>
                  <a:pt x="771987" y="56998"/>
                  <a:pt x="798965" y="42470"/>
                  <a:pt x="846695" y="81902"/>
                </a:cubicBezTo>
                <a:cubicBezTo>
                  <a:pt x="894425" y="121334"/>
                  <a:pt x="981585" y="250006"/>
                  <a:pt x="1008563" y="281136"/>
                </a:cubicBezTo>
                <a:cubicBezTo>
                  <a:pt x="1035541" y="312266"/>
                  <a:pt x="1008563" y="268684"/>
                  <a:pt x="1008563" y="268684"/>
                </a:cubicBezTo>
                <a:lnTo>
                  <a:pt x="1008563" y="281136"/>
                </a:ln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4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815" y="78564"/>
            <a:ext cx="62484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2011 IFCPC Terminology</a:t>
            </a:r>
            <a:br>
              <a:rPr lang="en-US" sz="3200" dirty="0" smtClean="0"/>
            </a:br>
            <a:r>
              <a:rPr lang="en-US" sz="3200" dirty="0" smtClean="0"/>
              <a:t>accepted Rio July 2011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19286" y="6210124"/>
            <a:ext cx="439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Bornstein J et al. </a:t>
            </a:r>
            <a:r>
              <a:rPr lang="en-US" sz="1400" dirty="0" err="1" smtClean="0"/>
              <a:t>Obs</a:t>
            </a:r>
            <a:r>
              <a:rPr lang="en-US" sz="1400" dirty="0" smtClean="0"/>
              <a:t> </a:t>
            </a:r>
            <a:r>
              <a:rPr lang="en-US" sz="1400" dirty="0" err="1" smtClean="0"/>
              <a:t>Gyn</a:t>
            </a:r>
            <a:r>
              <a:rPr lang="en-US" sz="1400" dirty="0" smtClean="0"/>
              <a:t> 2012 July</a:t>
            </a:r>
          </a:p>
          <a:p>
            <a:r>
              <a:rPr lang="en-US" sz="1400" dirty="0" smtClean="0"/>
              <a:t>http://www.ifcpc.org/documents/nomenclature7-11.pdf</a:t>
            </a:r>
            <a:endParaRPr lang="en-US" sz="1400" dirty="0"/>
          </a:p>
        </p:txBody>
      </p:sp>
      <p:pic>
        <p:nvPicPr>
          <p:cNvPr id="6" name="Picture 5" descr="Logo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67882"/>
            <a:ext cx="1828800" cy="914400"/>
          </a:xfrm>
          <a:prstGeom prst="rect">
            <a:avLst/>
          </a:prstGeom>
        </p:spPr>
      </p:pic>
      <p:pic>
        <p:nvPicPr>
          <p:cNvPr id="5" name="Content Placeholder 4" descr="type 3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" b="1812"/>
          <a:stretch/>
        </p:blipFill>
        <p:spPr>
          <a:xfrm>
            <a:off x="814444" y="1600200"/>
            <a:ext cx="3148012" cy="4525963"/>
          </a:xfrm>
        </p:spPr>
      </p:pic>
      <p:pic>
        <p:nvPicPr>
          <p:cNvPr id="7" name="Picture 6" descr="measurement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109" y="1849967"/>
            <a:ext cx="3934585" cy="375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4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693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r="1338"/>
          <a:stretch>
            <a:fillRect/>
          </a:stretch>
        </p:blipFill>
        <p:spPr>
          <a:xfrm>
            <a:off x="457200" y="620752"/>
            <a:ext cx="8229600" cy="5637213"/>
          </a:xfrm>
        </p:spPr>
      </p:pic>
      <p:sp>
        <p:nvSpPr>
          <p:cNvPr id="2" name="TextBox 1"/>
          <p:cNvSpPr txBox="1"/>
          <p:nvPr/>
        </p:nvSpPr>
        <p:spPr>
          <a:xfrm>
            <a:off x="457200" y="131798"/>
            <a:ext cx="4322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Case 1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6398204"/>
            <a:ext cx="5185544" cy="37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 </a:t>
            </a:r>
            <a:r>
              <a:rPr lang="en-US" dirty="0" err="1" smtClean="0"/>
              <a:t>yr</a:t>
            </a:r>
            <a:r>
              <a:rPr lang="en-US" dirty="0" smtClean="0"/>
              <a:t> old G0P0 with a HSIL pap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1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69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r="1488"/>
          <a:stretch>
            <a:fillRect/>
          </a:stretch>
        </p:blipFill>
        <p:spPr>
          <a:xfrm>
            <a:off x="457200" y="567344"/>
            <a:ext cx="8329078" cy="5723028"/>
          </a:xfrm>
        </p:spPr>
      </p:pic>
      <p:sp>
        <p:nvSpPr>
          <p:cNvPr id="6" name="TextBox 5"/>
          <p:cNvSpPr txBox="1"/>
          <p:nvPr/>
        </p:nvSpPr>
        <p:spPr>
          <a:xfrm>
            <a:off x="457200" y="131798"/>
            <a:ext cx="4322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Case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67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Adequate?</a:t>
            </a:r>
          </a:p>
          <a:p>
            <a:r>
              <a:rPr lang="en-US" dirty="0" smtClean="0"/>
              <a:t>Normal? Abnormal?</a:t>
            </a:r>
          </a:p>
          <a:p>
            <a:endParaRPr lang="en-US" dirty="0"/>
          </a:p>
          <a:p>
            <a:r>
              <a:rPr lang="en-US" dirty="0" smtClean="0"/>
              <a:t>TZ type?</a:t>
            </a:r>
          </a:p>
          <a:p>
            <a:r>
              <a:rPr lang="en-US" dirty="0" smtClean="0"/>
              <a:t>Findings?</a:t>
            </a:r>
          </a:p>
          <a:p>
            <a:pPr lvl="1"/>
            <a:r>
              <a:rPr lang="en-US" dirty="0" smtClean="0"/>
              <a:t>Grade 1 vs. grade 2</a:t>
            </a:r>
          </a:p>
          <a:p>
            <a:r>
              <a:rPr lang="en-US" dirty="0" err="1" smtClean="0"/>
              <a:t>Bx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smtClean="0"/>
              <a:t>Diagnosis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19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International Federation of National Colposcopic Societies</a:t>
            </a:r>
          </a:p>
          <a:p>
            <a:r>
              <a:rPr lang="en-US" dirty="0" smtClean="0"/>
              <a:t>41 society members</a:t>
            </a:r>
          </a:p>
          <a:p>
            <a:r>
              <a:rPr lang="en-US" dirty="0" smtClean="0"/>
              <a:t>$5 per member per year from society membership fee</a:t>
            </a:r>
          </a:p>
          <a:p>
            <a:pPr marL="0" indent="0">
              <a:buNone/>
            </a:pPr>
            <a:r>
              <a:rPr lang="en-US" b="1" dirty="0"/>
              <a:t> </a:t>
            </a:r>
          </a:p>
          <a:p>
            <a:r>
              <a:rPr lang="en-US" b="1" dirty="0"/>
              <a:t>The Federation intends to:</a:t>
            </a:r>
          </a:p>
          <a:p>
            <a:pPr lvl="1"/>
            <a:r>
              <a:rPr lang="en-US" b="1" dirty="0"/>
              <a:t>A.</a:t>
            </a:r>
            <a:r>
              <a:rPr lang="en-US" dirty="0"/>
              <a:t>    </a:t>
            </a:r>
            <a:r>
              <a:rPr lang="en-US" b="1" dirty="0"/>
              <a:t>Stimulate basic and applied research and the diffusion of knowledge in matters related to cervical pathology and colposcopy;</a:t>
            </a:r>
          </a:p>
          <a:p>
            <a:pPr lvl="1"/>
            <a:r>
              <a:rPr lang="en-US" b="1" dirty="0"/>
              <a:t>B.</a:t>
            </a:r>
            <a:r>
              <a:rPr lang="en-US" dirty="0"/>
              <a:t>     </a:t>
            </a:r>
            <a:r>
              <a:rPr lang="en-US" b="1" dirty="0"/>
              <a:t>Stimulate the creation of national societies;</a:t>
            </a:r>
          </a:p>
          <a:p>
            <a:pPr lvl="1"/>
            <a:r>
              <a:rPr lang="en-US" b="1" dirty="0"/>
              <a:t>C.</a:t>
            </a:r>
            <a:r>
              <a:rPr lang="en-US" dirty="0"/>
              <a:t>     </a:t>
            </a:r>
            <a:r>
              <a:rPr lang="en-US" sz="3300" b="1" u="sng" dirty="0"/>
              <a:t>Contribute to the standardization of terminology and evaluation of diagnostic and therapeutic procedures in the field of cervical pathology and colposcopy</a:t>
            </a:r>
            <a:r>
              <a:rPr lang="en-US" b="1" dirty="0"/>
              <a:t>;</a:t>
            </a:r>
          </a:p>
          <a:p>
            <a:pPr lvl="1"/>
            <a:r>
              <a:rPr lang="en-US" b="1" dirty="0"/>
              <a:t>D.</a:t>
            </a:r>
            <a:r>
              <a:rPr lang="en-US" dirty="0"/>
              <a:t>    </a:t>
            </a:r>
            <a:r>
              <a:rPr lang="en-US" b="1" dirty="0"/>
              <a:t>Hold World Congresses at regular intervals, each held successively in a different country; </a:t>
            </a:r>
          </a:p>
          <a:p>
            <a:pPr lvl="1"/>
            <a:r>
              <a:rPr lang="en-US" b="1" dirty="0"/>
              <a:t>E.</a:t>
            </a:r>
            <a:r>
              <a:rPr lang="en-US" dirty="0"/>
              <a:t>     </a:t>
            </a:r>
            <a:r>
              <a:rPr lang="en-US" b="1" dirty="0"/>
              <a:t>Take part in and, where possible, sponsor regional or national congresses organized by affiliated societies;  </a:t>
            </a:r>
          </a:p>
          <a:p>
            <a:pPr lvl="1"/>
            <a:r>
              <a:rPr lang="en-US" b="1" dirty="0"/>
              <a:t>F.</a:t>
            </a:r>
            <a:r>
              <a:rPr lang="en-US" dirty="0"/>
              <a:t>      </a:t>
            </a:r>
            <a:r>
              <a:rPr lang="en-US" b="1" dirty="0"/>
              <a:t>Where possible, help co-ordinate the dates of conferences which are relevant to the field of cervical pathology and colposcopy;</a:t>
            </a:r>
          </a:p>
          <a:p>
            <a:pPr lvl="1"/>
            <a:r>
              <a:rPr lang="en-US" b="1" dirty="0"/>
              <a:t>G.</a:t>
            </a:r>
            <a:r>
              <a:rPr lang="en-US" dirty="0"/>
              <a:t>    </a:t>
            </a:r>
            <a:r>
              <a:rPr lang="en-US" b="1" dirty="0"/>
              <a:t>Collaborate with affiliated societies whenever joint scientific action is appropriate; and,</a:t>
            </a:r>
          </a:p>
          <a:p>
            <a:pPr lvl="1"/>
            <a:r>
              <a:rPr lang="en-US" b="1" dirty="0"/>
              <a:t>H.</a:t>
            </a:r>
            <a:r>
              <a:rPr lang="en-US" dirty="0"/>
              <a:t>    </a:t>
            </a:r>
            <a:r>
              <a:rPr lang="en-US" b="1" dirty="0"/>
              <a:t>Nurture international and regional collaborative efforts related to training or research in cervical pathology and colposcopy.</a:t>
            </a:r>
            <a:endParaRPr lang="en-US" dirty="0" smtClean="0"/>
          </a:p>
        </p:txBody>
      </p:sp>
      <p:pic>
        <p:nvPicPr>
          <p:cNvPr id="4" name="Picture 3" descr="Log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3" y="240886"/>
            <a:ext cx="2350777" cy="117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98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-644504" y="620947"/>
            <a:ext cx="10522806" cy="5787138"/>
          </a:xfrm>
        </p:spPr>
      </p:pic>
      <p:sp>
        <p:nvSpPr>
          <p:cNvPr id="3" name="TextBox 2"/>
          <p:cNvSpPr txBox="1"/>
          <p:nvPr/>
        </p:nvSpPr>
        <p:spPr>
          <a:xfrm>
            <a:off x="419312" y="251615"/>
            <a:ext cx="258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98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0" y="853780"/>
            <a:ext cx="9396351" cy="5167631"/>
          </a:xfrm>
        </p:spPr>
      </p:pic>
      <p:sp>
        <p:nvSpPr>
          <p:cNvPr id="5" name="TextBox 4"/>
          <p:cNvSpPr txBox="1"/>
          <p:nvPr/>
        </p:nvSpPr>
        <p:spPr>
          <a:xfrm>
            <a:off x="419312" y="251615"/>
            <a:ext cx="258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399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-276937" y="935937"/>
            <a:ext cx="9723145" cy="5347355"/>
          </a:xfrm>
        </p:spPr>
      </p:pic>
      <p:sp>
        <p:nvSpPr>
          <p:cNvPr id="5" name="TextBox 4"/>
          <p:cNvSpPr txBox="1"/>
          <p:nvPr/>
        </p:nvSpPr>
        <p:spPr>
          <a:xfrm>
            <a:off x="419312" y="251615"/>
            <a:ext cx="258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Case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8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Adequate?</a:t>
            </a:r>
          </a:p>
          <a:p>
            <a:r>
              <a:rPr lang="en-US" dirty="0" smtClean="0"/>
              <a:t>Normal? Abnormal?</a:t>
            </a:r>
          </a:p>
          <a:p>
            <a:endParaRPr lang="en-US" dirty="0"/>
          </a:p>
          <a:p>
            <a:r>
              <a:rPr lang="en-US" dirty="0" smtClean="0"/>
              <a:t>TZ type?</a:t>
            </a:r>
          </a:p>
          <a:p>
            <a:r>
              <a:rPr lang="en-US" dirty="0" smtClean="0"/>
              <a:t>Findings?</a:t>
            </a:r>
          </a:p>
          <a:p>
            <a:r>
              <a:rPr lang="en-US" dirty="0" err="1" smtClean="0"/>
              <a:t>Bx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 smtClean="0"/>
              <a:t>Diagnosis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3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4" y="457200"/>
            <a:ext cx="5596759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249" y="2091071"/>
            <a:ext cx="8229600" cy="4525963"/>
          </a:xfrm>
        </p:spPr>
        <p:txBody>
          <a:bodyPr/>
          <a:lstStyle/>
          <a:p>
            <a:r>
              <a:rPr lang="en-US" dirty="0" smtClean="0"/>
              <a:t>2011 terminology helps with </a:t>
            </a:r>
            <a:r>
              <a:rPr lang="en-US" dirty="0" err="1" smtClean="0"/>
              <a:t>standardisation</a:t>
            </a:r>
            <a:endParaRPr lang="en-US" dirty="0" smtClean="0"/>
          </a:p>
          <a:p>
            <a:r>
              <a:rPr lang="en-US" dirty="0" smtClean="0"/>
              <a:t>All </a:t>
            </a:r>
            <a:r>
              <a:rPr lang="en-US" dirty="0" err="1" smtClean="0"/>
              <a:t>colposcopists</a:t>
            </a:r>
            <a:r>
              <a:rPr lang="en-US" dirty="0" smtClean="0"/>
              <a:t> should be speaking the same language</a:t>
            </a:r>
          </a:p>
          <a:p>
            <a:r>
              <a:rPr lang="en-US" dirty="0" smtClean="0"/>
              <a:t>The grade 1 vs. grade 2 features help with differentiating HSIL vs. LSIL</a:t>
            </a:r>
            <a:endParaRPr lang="en-US" dirty="0"/>
          </a:p>
        </p:txBody>
      </p:sp>
      <p:pic>
        <p:nvPicPr>
          <p:cNvPr id="4" name="Picture 3" descr="Logo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923" y="267881"/>
            <a:ext cx="2916077" cy="145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142" y="274638"/>
            <a:ext cx="5858658" cy="1143000"/>
          </a:xfrm>
        </p:spPr>
        <p:txBody>
          <a:bodyPr/>
          <a:lstStyle/>
          <a:p>
            <a:r>
              <a:rPr lang="en-US" dirty="0" smtClean="0"/>
              <a:t>Colposcopic Variation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Routine part of Gyn exam in parts of Europe</a:t>
            </a:r>
          </a:p>
          <a:p>
            <a:r>
              <a:rPr lang="en-US" dirty="0" smtClean="0"/>
              <a:t>Only after an abnormal screening test- UK, USA, Canada, Australia </a:t>
            </a:r>
            <a:r>
              <a:rPr lang="en-US" dirty="0" smtClean="0"/>
              <a:t>etc.</a:t>
            </a:r>
            <a:endParaRPr lang="en-US" dirty="0" smtClean="0"/>
          </a:p>
          <a:p>
            <a:r>
              <a:rPr lang="en-US" dirty="0" smtClean="0"/>
              <a:t>“cold knife cone biopsy” often done without any colposcopy assessment in parts of France and Germany</a:t>
            </a:r>
          </a:p>
          <a:p>
            <a:r>
              <a:rPr lang="en-US" dirty="0" err="1" smtClean="0"/>
              <a:t>Conisation</a:t>
            </a:r>
            <a:r>
              <a:rPr lang="en-US" dirty="0" smtClean="0"/>
              <a:t> vs. cone vs. LEEP </a:t>
            </a:r>
            <a:r>
              <a:rPr lang="en-US" dirty="0" err="1" smtClean="0"/>
              <a:t>vs</a:t>
            </a:r>
            <a:r>
              <a:rPr lang="en-US" dirty="0" smtClean="0"/>
              <a:t> LLETZ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Log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3" y="240886"/>
            <a:ext cx="2350777" cy="117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6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8142" y="274638"/>
            <a:ext cx="5858658" cy="1143000"/>
          </a:xfrm>
        </p:spPr>
        <p:txBody>
          <a:bodyPr/>
          <a:lstStyle/>
          <a:p>
            <a:r>
              <a:rPr lang="en-US" dirty="0" smtClean="0"/>
              <a:t>Colposcopic Practice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Evolving to treatment of higher end of precancerous spectrum</a:t>
            </a:r>
          </a:p>
          <a:p>
            <a:r>
              <a:rPr lang="en-US" dirty="0" smtClean="0"/>
              <a:t>Monitoring of low grade vs. discharge</a:t>
            </a:r>
          </a:p>
          <a:p>
            <a:r>
              <a:rPr lang="en-US" dirty="0" smtClean="0"/>
              <a:t>Treatment with LEEP</a:t>
            </a:r>
          </a:p>
          <a:p>
            <a:r>
              <a:rPr lang="en-US" dirty="0" smtClean="0"/>
              <a:t>Need to accurately differentiate between HSIL and LSIL (histology)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Log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3" y="240886"/>
            <a:ext cx="2350777" cy="117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86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077" y="432643"/>
            <a:ext cx="2884197" cy="3203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4766" y="3644465"/>
            <a:ext cx="3654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Walker P et al. </a:t>
            </a:r>
            <a:r>
              <a:rPr lang="en-US" dirty="0" err="1" smtClean="0"/>
              <a:t>Obstet</a:t>
            </a:r>
            <a:r>
              <a:rPr lang="en-US" dirty="0" smtClean="0"/>
              <a:t> </a:t>
            </a:r>
            <a:r>
              <a:rPr lang="en-US" dirty="0" err="1" smtClean="0"/>
              <a:t>Gynecol</a:t>
            </a:r>
            <a:r>
              <a:rPr lang="en-US" dirty="0" smtClean="0"/>
              <a:t> 2003; 101: 175-177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34766" y="90533"/>
            <a:ext cx="331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83" y="249973"/>
            <a:ext cx="4954083" cy="17724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3318" y="2035480"/>
            <a:ext cx="355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Bornstein J et al. </a:t>
            </a:r>
            <a:r>
              <a:rPr lang="en-US" dirty="0" err="1" smtClean="0"/>
              <a:t>Obstet</a:t>
            </a:r>
            <a:r>
              <a:rPr lang="en-US" dirty="0" smtClean="0"/>
              <a:t> </a:t>
            </a:r>
            <a:r>
              <a:rPr lang="en-US" dirty="0" err="1" smtClean="0"/>
              <a:t>Gynecol</a:t>
            </a:r>
            <a:r>
              <a:rPr lang="en-US" dirty="0" smtClean="0"/>
              <a:t> 2012;166-72</a:t>
            </a:r>
            <a:endParaRPr lang="en-US" dirty="0"/>
          </a:p>
        </p:txBody>
      </p:sp>
      <p:pic>
        <p:nvPicPr>
          <p:cNvPr id="9" name="Picture 8" descr="Log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8" y="2768580"/>
            <a:ext cx="2350777" cy="11753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3318" y="4396378"/>
            <a:ext cx="8284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Rational: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Compare practice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Standardize terminology (e.g. cone biopsy)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Height vs. depth of LEEP</a:t>
            </a:r>
          </a:p>
          <a:p>
            <a:r>
              <a:rPr lang="en-US" dirty="0" smtClean="0"/>
              <a:t>Committee looked at evidence for all findings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438" y="116164"/>
            <a:ext cx="62484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2011 IFCPC Terminology</a:t>
            </a:r>
            <a:br>
              <a:rPr lang="en-US" sz="3200" dirty="0" smtClean="0"/>
            </a:br>
            <a:r>
              <a:rPr lang="en-US" sz="3200" dirty="0" smtClean="0"/>
              <a:t>accepted Rio July 2011</a:t>
            </a:r>
            <a:endParaRPr lang="en-US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221564"/>
          <a:ext cx="8229600" cy="4988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3523"/>
                <a:gridCol w="6106077"/>
              </a:tblGrid>
              <a:tr h="370840"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General assessment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dirty="0" smtClean="0"/>
                        <a:t> Adequate/inadequate</a:t>
                      </a:r>
                      <a:r>
                        <a:rPr lang="en-US" baseline="0" dirty="0" smtClean="0"/>
                        <a:t> for the reason … (i.e. cervix obscured by </a:t>
                      </a:r>
                      <a:r>
                        <a:rPr lang="en-US" baseline="0" dirty="0" err="1" smtClean="0"/>
                        <a:t>inflamation</a:t>
                      </a:r>
                      <a:r>
                        <a:rPr lang="en-US" baseline="0" dirty="0" smtClean="0"/>
                        <a:t>, bleeding, scar)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Squamo</a:t>
                      </a:r>
                      <a:r>
                        <a:rPr lang="en-US" baseline="0" dirty="0" smtClean="0"/>
                        <a:t>-columnar junction visibility: completely visible, partially visible, not visible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dirty="0" smtClean="0"/>
                        <a:t> Transformation zone types 1,2,3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rowSpan="9">
                  <a:txBody>
                    <a:bodyPr/>
                    <a:lstStyle/>
                    <a:p>
                      <a:r>
                        <a:rPr lang="en-US" dirty="0" smtClean="0"/>
                        <a:t>Normal Colposcopic findings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None/>
                      </a:pPr>
                      <a:r>
                        <a:rPr lang="en-US" baseline="0" dirty="0" smtClean="0"/>
                        <a:t>Original squamous epithelium: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>
                        <a:buFont typeface="Arial"/>
                        <a:buChar char="•"/>
                      </a:pPr>
                      <a:r>
                        <a:rPr lang="en-US" dirty="0" smtClean="0"/>
                        <a:t> Mature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>
                        <a:buFont typeface="Arial"/>
                        <a:buChar char="•"/>
                      </a:pPr>
                      <a:r>
                        <a:rPr lang="en-US" dirty="0" smtClean="0"/>
                        <a:t> Atrophic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Columnar epithelium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>
                        <a:buFont typeface="Arial"/>
                        <a:buChar char="•"/>
                      </a:pP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Ectopy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Metaplastic</a:t>
                      </a:r>
                      <a:r>
                        <a:rPr lang="en-US" dirty="0" smtClean="0"/>
                        <a:t> squamous epithelium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>
                        <a:buFont typeface="Arial"/>
                        <a:buChar char="•"/>
                      </a:pP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Nabothian</a:t>
                      </a:r>
                      <a:r>
                        <a:rPr lang="en-US" dirty="0" smtClean="0"/>
                        <a:t> cysts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>
                        <a:buFont typeface="Arial"/>
                        <a:buChar char="•"/>
                      </a:pPr>
                      <a:r>
                        <a:rPr lang="en-US" dirty="0" smtClean="0"/>
                        <a:t>Crypt (gland) openings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Deciduosis</a:t>
                      </a:r>
                      <a:r>
                        <a:rPr lang="en-US" dirty="0" smtClean="0"/>
                        <a:t> in pregnancy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19286" y="6210124"/>
            <a:ext cx="439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Bornstein J et al. </a:t>
            </a:r>
            <a:r>
              <a:rPr lang="en-US" sz="1400" dirty="0" err="1"/>
              <a:t>Obstet</a:t>
            </a:r>
            <a:r>
              <a:rPr lang="en-US" sz="1400" dirty="0"/>
              <a:t> </a:t>
            </a:r>
            <a:r>
              <a:rPr lang="en-US" sz="1400" dirty="0" err="1"/>
              <a:t>Gynecol</a:t>
            </a:r>
            <a:r>
              <a:rPr lang="en-US" sz="1400" dirty="0"/>
              <a:t> 2012;120:166-72</a:t>
            </a:r>
          </a:p>
          <a:p>
            <a:r>
              <a:rPr lang="en-US" sz="1400" dirty="0" smtClean="0"/>
              <a:t>http://www.ifcpc.org/documents/nomenclature7-11.pdf</a:t>
            </a:r>
            <a:endParaRPr lang="en-US" sz="1400" dirty="0"/>
          </a:p>
        </p:txBody>
      </p:sp>
      <p:pic>
        <p:nvPicPr>
          <p:cNvPr id="6" name="Picture 5" descr="Logo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67882"/>
            <a:ext cx="18288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86" y="78564"/>
            <a:ext cx="62484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2011 IFCPC Terminology</a:t>
            </a:r>
            <a:br>
              <a:rPr lang="en-US" sz="3200" dirty="0" smtClean="0"/>
            </a:br>
            <a:r>
              <a:rPr lang="en-US" sz="3200" dirty="0" smtClean="0"/>
              <a:t>accepted Rio July 2011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19286" y="6210124"/>
            <a:ext cx="439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Bornstein </a:t>
            </a:r>
            <a:r>
              <a:rPr lang="en-US" sz="1400" dirty="0"/>
              <a:t>J et al. </a:t>
            </a:r>
            <a:r>
              <a:rPr lang="en-US" sz="1400" dirty="0" err="1"/>
              <a:t>Obstet</a:t>
            </a:r>
            <a:r>
              <a:rPr lang="en-US" sz="1400" dirty="0"/>
              <a:t> </a:t>
            </a:r>
            <a:r>
              <a:rPr lang="en-US" sz="1400" dirty="0" err="1"/>
              <a:t>Gynecol</a:t>
            </a:r>
            <a:r>
              <a:rPr lang="en-US" sz="1400" dirty="0"/>
              <a:t> 2012;120:166-72</a:t>
            </a:r>
          </a:p>
          <a:p>
            <a:r>
              <a:rPr lang="en-US" sz="1400" dirty="0" smtClean="0"/>
              <a:t>http://www.ifcpc.org/documents/nomenclature7-11.pdf</a:t>
            </a:r>
            <a:endParaRPr lang="en-US" sz="1400" dirty="0"/>
          </a:p>
        </p:txBody>
      </p:sp>
      <p:pic>
        <p:nvPicPr>
          <p:cNvPr id="6" name="Picture 5" descr="Logo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67882"/>
            <a:ext cx="1828800" cy="914400"/>
          </a:xfrm>
          <a:prstGeom prst="rect">
            <a:avLst/>
          </a:prstGeom>
        </p:spPr>
      </p:pic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8165138"/>
              </p:ext>
            </p:extLst>
          </p:nvPr>
        </p:nvGraphicFramePr>
        <p:xfrm>
          <a:off x="404486" y="1723138"/>
          <a:ext cx="8229600" cy="3982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54415"/>
                <a:gridCol w="1466444"/>
                <a:gridCol w="2736490"/>
                <a:gridCol w="2572251"/>
              </a:tblGrid>
              <a:tr h="741680">
                <a:tc rowSpan="5">
                  <a:txBody>
                    <a:bodyPr/>
                    <a:lstStyle/>
                    <a:p>
                      <a:r>
                        <a:rPr lang="en-US" dirty="0" smtClean="0"/>
                        <a:t>Abnormal colposcopic findings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General Principles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b="1" dirty="0" smtClean="0"/>
                        <a:t>Location of the lesion</a:t>
                      </a:r>
                      <a:r>
                        <a:rPr lang="en-US" sz="1600" dirty="0" smtClean="0"/>
                        <a:t>: inside or outside the T-zone, location of the lesion by clock position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b="1" dirty="0" smtClean="0"/>
                        <a:t>Size of the Lesion</a:t>
                      </a:r>
                      <a:r>
                        <a:rPr lang="en-US" dirty="0" smtClean="0"/>
                        <a:t>: </a:t>
                      </a:r>
                      <a:r>
                        <a:rPr lang="en-US" sz="1600" dirty="0" smtClean="0"/>
                        <a:t>Number of quadrants the lesion covers, Size of the lesion in percentage of cervix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416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Grade 1 (minor)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Thin </a:t>
                      </a:r>
                      <a:r>
                        <a:rPr lang="en-US" sz="1600" dirty="0" err="1" smtClean="0"/>
                        <a:t>aceto</a:t>
                      </a:r>
                      <a:r>
                        <a:rPr lang="en-US" sz="1600" dirty="0" smtClean="0"/>
                        <a:t>-white epithelium</a:t>
                      </a:r>
                      <a:endParaRPr lang="en-US" sz="1600" dirty="0"/>
                    </a:p>
                    <a:p>
                      <a:r>
                        <a:rPr lang="en-US" sz="1600" dirty="0" smtClean="0"/>
                        <a:t>Irregular</a:t>
                      </a:r>
                      <a:r>
                        <a:rPr lang="en-US" sz="1600" baseline="0" dirty="0" smtClean="0"/>
                        <a:t>, geographic border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Fine mosaic</a:t>
                      </a:r>
                      <a:endParaRPr lang="en-US" sz="1600" dirty="0"/>
                    </a:p>
                    <a:p>
                      <a:r>
                        <a:rPr lang="en-US" sz="1600" dirty="0" smtClean="0"/>
                        <a:t>Fine </a:t>
                      </a:r>
                      <a:r>
                        <a:rPr lang="en-US" sz="1600" dirty="0" err="1" smtClean="0"/>
                        <a:t>punctation</a:t>
                      </a:r>
                      <a:endParaRPr lang="en-US" sz="1600" dirty="0"/>
                    </a:p>
                  </a:txBody>
                  <a:tcPr/>
                </a:tc>
              </a:tr>
              <a:tr h="1112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Grade 2 (major)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Dense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aceto</a:t>
                      </a:r>
                      <a:r>
                        <a:rPr lang="en-US" sz="1600" baseline="0" dirty="0" smtClean="0"/>
                        <a:t>-white epithelium,</a:t>
                      </a:r>
                      <a:endParaRPr lang="en-US" sz="1600" dirty="0"/>
                    </a:p>
                    <a:p>
                      <a:r>
                        <a:rPr lang="en-US" sz="1600" dirty="0" smtClean="0"/>
                        <a:t>Rapid appearance of </a:t>
                      </a:r>
                      <a:r>
                        <a:rPr lang="en-US" sz="1600" dirty="0" err="1" smtClean="0"/>
                        <a:t>acetowhitening</a:t>
                      </a:r>
                      <a:r>
                        <a:rPr lang="en-US" sz="1600" dirty="0" smtClean="0"/>
                        <a:t>, </a:t>
                      </a:r>
                      <a:endParaRPr lang="en-US" sz="1600" dirty="0"/>
                    </a:p>
                    <a:p>
                      <a:r>
                        <a:rPr lang="en-US" sz="1600" dirty="0" smtClean="0"/>
                        <a:t>Cuffed crypt</a:t>
                      </a:r>
                      <a:r>
                        <a:rPr lang="en-US" sz="1600" baseline="0" dirty="0" smtClean="0"/>
                        <a:t> (gland) openings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Coarse mosaic,</a:t>
                      </a:r>
                      <a:endParaRPr lang="en-US" sz="1600" dirty="0"/>
                    </a:p>
                    <a:p>
                      <a:r>
                        <a:rPr lang="en-US" sz="1600" dirty="0" smtClean="0"/>
                        <a:t>Coarse </a:t>
                      </a:r>
                      <a:r>
                        <a:rPr lang="en-US" sz="1600" dirty="0" err="1" smtClean="0"/>
                        <a:t>Punctation</a:t>
                      </a:r>
                      <a:r>
                        <a:rPr lang="en-US" sz="1600" dirty="0" smtClean="0"/>
                        <a:t>,</a:t>
                      </a:r>
                    </a:p>
                    <a:p>
                      <a:r>
                        <a:rPr lang="en-US" sz="1600" dirty="0" smtClean="0"/>
                        <a:t>Sharp border,</a:t>
                      </a:r>
                    </a:p>
                    <a:p>
                      <a:r>
                        <a:rPr lang="en-US" sz="1600" dirty="0" smtClean="0"/>
                        <a:t>Inner border sign,</a:t>
                      </a:r>
                    </a:p>
                    <a:p>
                      <a:r>
                        <a:rPr lang="en-US" sz="1600" dirty="0" smtClean="0"/>
                        <a:t>Ridge</a:t>
                      </a:r>
                      <a:r>
                        <a:rPr lang="en-US" sz="1600" baseline="0" dirty="0" smtClean="0"/>
                        <a:t> sign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 specific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dirty="0" err="1" smtClean="0"/>
                        <a:t>Leucoplakia</a:t>
                      </a:r>
                      <a:r>
                        <a:rPr lang="en-US" sz="1600" dirty="0" smtClean="0"/>
                        <a:t> (</a:t>
                      </a:r>
                      <a:r>
                        <a:rPr lang="en-US" sz="1600" dirty="0" err="1" smtClean="0"/>
                        <a:t>keratosis</a:t>
                      </a:r>
                      <a:r>
                        <a:rPr lang="en-US" sz="1600" dirty="0" smtClean="0"/>
                        <a:t>, hyperkeratosis), erosion</a:t>
                      </a:r>
                    </a:p>
                    <a:p>
                      <a:r>
                        <a:rPr lang="en-US" sz="1600" dirty="0" err="1" smtClean="0"/>
                        <a:t>Lugol’s</a:t>
                      </a:r>
                      <a:r>
                        <a:rPr lang="en-US" sz="1600" dirty="0" smtClean="0"/>
                        <a:t> staining (</a:t>
                      </a:r>
                      <a:r>
                        <a:rPr lang="en-US" sz="1600" dirty="0" err="1" smtClean="0"/>
                        <a:t>Shiller’s</a:t>
                      </a:r>
                      <a:r>
                        <a:rPr lang="en-US" sz="1600" dirty="0" smtClean="0"/>
                        <a:t> test) stained/non-stained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9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Transformation zone type</a:t>
            </a:r>
            <a:endParaRPr lang="en-US" dirty="0"/>
          </a:p>
        </p:txBody>
      </p:sp>
      <p:pic>
        <p:nvPicPr>
          <p:cNvPr id="4" name="Content Placeholder 3" descr="cervix2.pdf"/>
          <p:cNvPicPr>
            <a:picLocks noGrp="1" noChangeAspect="1"/>
          </p:cNvPicPr>
          <p:nvPr>
            <p:ph idx="1"/>
          </p:nvPr>
        </p:nvPicPr>
        <p:blipFill>
          <a:blip r:embed="rId2"/>
          <a:srcRect l="-67655" r="-67655"/>
          <a:stretch>
            <a:fillRect/>
          </a:stretch>
        </p:blipFill>
        <p:spPr>
          <a:xfrm>
            <a:off x="-2900542" y="996169"/>
            <a:ext cx="14883975" cy="8185613"/>
          </a:xfrm>
        </p:spPr>
      </p:pic>
      <p:pic>
        <p:nvPicPr>
          <p:cNvPr id="5" name="Picture 4" descr="Logo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488" y="267882"/>
            <a:ext cx="2299512" cy="1149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727</Words>
  <Application>Microsoft Macintosh PowerPoint</Application>
  <PresentationFormat>On-screen Show (4:3)</PresentationFormat>
  <Paragraphs>158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Calibri</vt:lpstr>
      <vt:lpstr>Arial</vt:lpstr>
      <vt:lpstr>Office Theme</vt:lpstr>
      <vt:lpstr>IFCPC 2011 Nomenclature: How to use this to grade and report your colposcopic findings</vt:lpstr>
      <vt:lpstr>Disclosure</vt:lpstr>
      <vt:lpstr>PowerPoint Presentation</vt:lpstr>
      <vt:lpstr>Colposcopic Variation</vt:lpstr>
      <vt:lpstr>Colposcopic Practice</vt:lpstr>
      <vt:lpstr>PowerPoint Presentation</vt:lpstr>
      <vt:lpstr>2011 IFCPC Terminology accepted Rio July 2011</vt:lpstr>
      <vt:lpstr>2011 IFCPC Terminology accepted Rio July 2011</vt:lpstr>
      <vt:lpstr>Transformation zone type</vt:lpstr>
      <vt:lpstr>Transformation zone type 1</vt:lpstr>
      <vt:lpstr>Transformation zone type 2</vt:lpstr>
      <vt:lpstr>Transformation zone type 3</vt:lpstr>
      <vt:lpstr>grade 1: fine acetowhite</vt:lpstr>
      <vt:lpstr>grade 1: fine mosaic</vt:lpstr>
      <vt:lpstr>Grade 1 Colposcopic features (minor)</vt:lpstr>
      <vt:lpstr> Grade 2: dense aceto-white</vt:lpstr>
      <vt:lpstr> Grade 2: inner border sign</vt:lpstr>
      <vt:lpstr>Grade 2 features: inner border sign</vt:lpstr>
      <vt:lpstr>Grade 2 features: ridge sign</vt:lpstr>
      <vt:lpstr>Grade 2 features: ridge sign</vt:lpstr>
      <vt:lpstr>2011 IFCPC Terminology accepted Rio July 2011</vt:lpstr>
      <vt:lpstr>Suspicious for invasion</vt:lpstr>
      <vt:lpstr>Congenital transformation zone</vt:lpstr>
      <vt:lpstr>2011 IFCPC Terminology accepted Rio July 2011</vt:lpstr>
      <vt:lpstr>Excision Treatment type</vt:lpstr>
      <vt:lpstr>2011 IFCPC Terminology accepted Rio July 2011</vt:lpstr>
      <vt:lpstr>PowerPoint Presentation</vt:lpstr>
      <vt:lpstr>PowerPoint Presentation</vt:lpstr>
      <vt:lpstr>Case 1</vt:lpstr>
      <vt:lpstr>PowerPoint Presentation</vt:lpstr>
      <vt:lpstr>PowerPoint Presentation</vt:lpstr>
      <vt:lpstr>PowerPoint Presentation</vt:lpstr>
      <vt:lpstr>Case 2</vt:lpstr>
      <vt:lpstr>Conclusions</vt:lpstr>
    </vt:vector>
  </TitlesOfParts>
  <Company>JR Bentley Physician Inc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Bentley</dc:creator>
  <cp:lastModifiedBy>James Bentley</cp:lastModifiedBy>
  <cp:revision>12</cp:revision>
  <dcterms:created xsi:type="dcterms:W3CDTF">2015-04-15T14:17:32Z</dcterms:created>
  <dcterms:modified xsi:type="dcterms:W3CDTF">2017-03-01T23:37:35Z</dcterms:modified>
</cp:coreProperties>
</file>